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456" r:id="rId2"/>
    <p:sldId id="458" r:id="rId3"/>
    <p:sldId id="443" r:id="rId4"/>
    <p:sldId id="444" r:id="rId5"/>
    <p:sldId id="445" r:id="rId6"/>
    <p:sldId id="446" r:id="rId7"/>
    <p:sldId id="448" r:id="rId8"/>
    <p:sldId id="447" r:id="rId9"/>
    <p:sldId id="449" r:id="rId10"/>
    <p:sldId id="450" r:id="rId11"/>
    <p:sldId id="451" r:id="rId12"/>
    <p:sldId id="452" r:id="rId13"/>
    <p:sldId id="453" r:id="rId14"/>
    <p:sldId id="454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CAA11C-35A7-4752-9CD3-AF64ABF1EC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DCCC27-96EC-4847-ABF3-70F479B6B0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4/7/2021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451AE0-5490-44EC-A366-6E47B2511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72260E-D23B-46B9-8C75-8245157AF2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A6DCAB-2C26-4CCE-AD34-6249EEA28E7B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97244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4/7/2021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02EF28-B434-4390-8608-377C7ADF8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057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95396-3E20-41E1-96D8-CC01158FFD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C6507B-8758-4CEF-88E7-EF51647B2C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4/7/2021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1ADFEE-AD67-4C2F-B6DF-47C9E982397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1DD03EFB-21E2-4305-85FC-AB24410E5AC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(254)</a:t>
            </a:r>
          </a:p>
        </p:txBody>
      </p:sp>
    </p:spTree>
    <p:extLst>
      <p:ext uri="{BB962C8B-B14F-4D97-AF65-F5344CB8AC3E}">
        <p14:creationId xmlns:p14="http://schemas.microsoft.com/office/powerpoint/2010/main" val="1860400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7219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9622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55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3064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21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4777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2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71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8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4/10/2021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02521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4/10/2021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09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1640" userDrawn="1">
          <p15:clr>
            <a:srgbClr val="F26B43"/>
          </p15:clr>
        </p15:guide>
        <p15:guide id="10" pos="222" userDrawn="1">
          <p15:clr>
            <a:srgbClr val="F26B43"/>
          </p15:clr>
        </p15:guide>
        <p15:guide id="11" pos="2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Further Activities in Jerusalem and Judea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827608"/>
            <a:ext cx="7128364" cy="1098699"/>
          </a:xfrm>
        </p:spPr>
        <p:txBody>
          <a:bodyPr>
            <a:spAutoFit/>
          </a:bodyPr>
          <a:lstStyle/>
          <a:p>
            <a:r>
              <a:rPr lang="en-US" sz="2000" dirty="0"/>
              <a:t>The Mission and Return of the Seventy (Luke 10:1-24)</a:t>
            </a:r>
          </a:p>
          <a:p>
            <a:endParaRPr lang="en-US" sz="2000" dirty="0"/>
          </a:p>
          <a:p>
            <a:r>
              <a:rPr lang="en-US" sz="2000" dirty="0"/>
              <a:t>April 7, 2021</a:t>
            </a:r>
          </a:p>
        </p:txBody>
      </p:sp>
    </p:spTree>
    <p:extLst>
      <p:ext uri="{BB962C8B-B14F-4D97-AF65-F5344CB8AC3E}">
        <p14:creationId xmlns:p14="http://schemas.microsoft.com/office/powerpoint/2010/main" val="1421531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746171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10:13-15,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“Woe unto thee, </a:t>
            </a:r>
            <a:r>
              <a:rPr lang="en-US" sz="28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Chorazin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! woe unto thee, </a:t>
            </a:r>
            <a:r>
              <a:rPr lang="en-US" sz="28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Bethsaida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! for if the mighty works had been done in </a:t>
            </a:r>
            <a:r>
              <a:rPr lang="en-US" sz="28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Tyre and Sidon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, which were done in you, they would have repented long ago, sitting in sackcloth and ashes. </a:t>
            </a:r>
            <a:r>
              <a:rPr lang="en-US" sz="2400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But it shall be more tolerable for Tyre and Sidon in the judgment, than for you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. And thou, </a:t>
            </a:r>
            <a:r>
              <a:rPr lang="en-US" sz="28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Capernaum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, shalt thou be exalted unto heaven? thou shalt be brought down unto Hades.”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The implication is that these cities of Galilee were less receptive than the wicked ancient cities which they knew to be symbols of rebellion against God’s will.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They had rejected God’s Son.</a:t>
            </a:r>
          </a:p>
        </p:txBody>
      </p:sp>
    </p:spTree>
    <p:extLst>
      <p:ext uri="{BB962C8B-B14F-4D97-AF65-F5344CB8AC3E}">
        <p14:creationId xmlns:p14="http://schemas.microsoft.com/office/powerpoint/2010/main" val="4073299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38632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God determined to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“bring to dishonor the pride of all glory, to bring into contempt all the honorable” 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because both cities had forsaken God in their own pride and abused Israel as a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“pricking brier or a painful thorn” 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(Isaiah 23:1-18; Jeremiah 25:22; 47:4;</a:t>
            </a:r>
            <a:b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Ezekiel 26-28; Joel 3:6)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Amos 1:9-10,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“Thus saith Jehovah: For three transgressions of Tyre, yea, for four, I will not turn away the punishment thereof; because they delivered up the whole people to Edom, and remembered not the brotherly covenant: but I will send a fire on the wall of Tyre, and it shall devour the palaces thereof.”</a:t>
            </a:r>
          </a:p>
        </p:txBody>
      </p:sp>
    </p:spTree>
    <p:extLst>
      <p:ext uri="{BB962C8B-B14F-4D97-AF65-F5344CB8AC3E}">
        <p14:creationId xmlns:p14="http://schemas.microsoft.com/office/powerpoint/2010/main" val="37846037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514569"/>
          </a:xfrm>
        </p:spPr>
        <p:txBody>
          <a:bodyPr>
            <a:spAutoFit/>
          </a:bodyPr>
          <a:lstStyle/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So great would have been their humility that they would be sitting in sackcloth and ashes.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Sackcloth – It was symbolically worn in times of sorrow, mourning, or contrition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 (Joshua 7:6; 1 Kings 20:31-32; 21:27; 2 Kings 6:30; 19:1; 1 Chronicles 21:16; Nehemiah 9:1; Esther 4:1-3; Job 16:15; 42:6; Psalms 30:11-12; 35:13; Isaiah 32:11; 58:5; Jeremiah 6:26; Ezekiel 7:18; 27:30; Daniel 9:3; Joel 1:13; Amos 8:10; Jonah 3:6-8; Matthew 11:21; Revelation 11:3).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Ashes – were also a sign of mourning or guilt. People placed ashes on their heads or sat in ashes during times of sorrow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 (Job 2:8; Jonah 3:6; Matthew 6:16).</a:t>
            </a:r>
          </a:p>
        </p:txBody>
      </p:sp>
    </p:spTree>
    <p:extLst>
      <p:ext uri="{BB962C8B-B14F-4D97-AF65-F5344CB8AC3E}">
        <p14:creationId xmlns:p14="http://schemas.microsoft.com/office/powerpoint/2010/main" val="1133434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2907078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10:14-15,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“But it shall be more tolerable for Tyre and Sidon in the judgment, than for you.”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“And thou, Capernaum, shalt thou be exalted unto heaven? thou shalt be brought down unto Hades.”</a:t>
            </a:r>
          </a:p>
          <a:p>
            <a:pPr marL="0" indent="0" algn="l">
              <a:buNone/>
            </a:pPr>
            <a:endParaRPr lang="en-US" sz="2400" i="1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Those who knew Him the best, heard more of His teaching, and saw some of the greatest of His works.</a:t>
            </a:r>
          </a:p>
        </p:txBody>
      </p:sp>
    </p:spTree>
    <p:extLst>
      <p:ext uri="{BB962C8B-B14F-4D97-AF65-F5344CB8AC3E}">
        <p14:creationId xmlns:p14="http://schemas.microsoft.com/office/powerpoint/2010/main" val="1196307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64280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10:14-15,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“But it shall be more tolerable for Tyre and Sidon in the judgment, than for you.”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“And thou, Capernaum, shalt thou be exalted unto heaven? thou shalt be brought down unto Hades.”</a:t>
            </a:r>
          </a:p>
          <a:p>
            <a:pPr algn="l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His own city.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Matthew 11:23-24,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“And thou, Capernaum, shalt thou be exalted unto heaven? thou shalt go down unto Hades: for if the mighty works had been done in Sodom which were done in thee, it would have remained until this day. But I say unto you that it shall be more tolerable for the land of Sodom in the day of judgment, than for thee.”</a:t>
            </a:r>
          </a:p>
        </p:txBody>
      </p:sp>
    </p:spTree>
    <p:extLst>
      <p:ext uri="{BB962C8B-B14F-4D97-AF65-F5344CB8AC3E}">
        <p14:creationId xmlns:p14="http://schemas.microsoft.com/office/powerpoint/2010/main" val="4039844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7" y="1540452"/>
            <a:ext cx="8543923" cy="5233997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Luke 10:2, </a:t>
            </a:r>
            <a:r>
              <a:rPr lang="en-US" sz="2400" i="1" dirty="0">
                <a:solidFill>
                  <a:schemeClr val="tx1"/>
                </a:solidFill>
              </a:rPr>
              <a:t>“And he said unto them, The harvest indeed is plenteous, </a:t>
            </a:r>
            <a:r>
              <a:rPr lang="en-US" sz="2800" b="1" i="1" u="sng" dirty="0">
                <a:solidFill>
                  <a:schemeClr val="tx1"/>
                </a:solidFill>
              </a:rPr>
              <a:t>but the laborers are few</a:t>
            </a:r>
            <a:r>
              <a:rPr lang="en-US" sz="2800" i="1" dirty="0">
                <a:solidFill>
                  <a:schemeClr val="tx1"/>
                </a:solidFill>
              </a:rPr>
              <a:t>: </a:t>
            </a:r>
            <a:r>
              <a:rPr lang="en-US" sz="2800" b="1" i="1" dirty="0">
                <a:solidFill>
                  <a:schemeClr val="tx1"/>
                </a:solidFill>
              </a:rPr>
              <a:t>pray</a:t>
            </a:r>
            <a:r>
              <a:rPr lang="en-US" sz="2000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ye therefore the Lord of the harvest, that he send forth laborers into his harvest.” </a:t>
            </a:r>
            <a:r>
              <a:rPr lang="en-US" sz="2400" dirty="0">
                <a:solidFill>
                  <a:schemeClr val="tx1"/>
                </a:solidFill>
              </a:rPr>
              <a:t>(cf. Matthew 9:37-38; John 4:35-38).</a:t>
            </a:r>
          </a:p>
          <a:p>
            <a:pPr>
              <a:buNone/>
            </a:pPr>
            <a:r>
              <a:rPr lang="en-US" sz="2400" dirty="0">
                <a:solidFill>
                  <a:schemeClr val="tx1"/>
                </a:solidFill>
              </a:rPr>
              <a:t>1. Those who have never heard the truth.</a:t>
            </a:r>
            <a:br>
              <a:rPr lang="en-US" sz="2400" dirty="0">
                <a:solidFill>
                  <a:schemeClr val="tx1"/>
                </a:solidFill>
              </a:rPr>
            </a:b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Go preach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Mark 16:15ff; 1 Timothy 3:15; 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Acts 8:4</a:t>
            </a:r>
            <a:r>
              <a:rPr lang="en-US" sz="2400" dirty="0">
                <a:solidFill>
                  <a:schemeClr val="tx1"/>
                </a:solidFill>
              </a:rPr>
              <a:t>. </a:t>
            </a:r>
            <a:r>
              <a:rPr lang="en-US" sz="2400" i="1" dirty="0">
                <a:solidFill>
                  <a:schemeClr val="tx1"/>
                </a:solidFill>
              </a:rPr>
              <a:t>“… </a:t>
            </a:r>
            <a:r>
              <a:rPr lang="en-US" sz="2400" b="1" i="1" dirty="0">
                <a:solidFill>
                  <a:schemeClr val="tx1"/>
                </a:solidFill>
              </a:rPr>
              <a:t>in season, out of season</a:t>
            </a:r>
            <a:r>
              <a:rPr lang="en-US" sz="2400" i="1" dirty="0">
                <a:solidFill>
                  <a:schemeClr val="tx1"/>
                </a:solidFill>
              </a:rPr>
              <a:t>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2 Timothy 4:2</a:t>
            </a:r>
          </a:p>
          <a:p>
            <a:pPr marL="339725" indent="-339725">
              <a:buNone/>
            </a:pPr>
            <a:r>
              <a:rPr lang="en-US" sz="2400" dirty="0">
                <a:solidFill>
                  <a:schemeClr val="tx1"/>
                </a:solidFill>
              </a:rPr>
              <a:t>2. Those who have heard it and not obeyed.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Exhort them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Acts 2</a:t>
            </a:r>
          </a:p>
          <a:p>
            <a:pPr marL="339725" indent="-339725">
              <a:buNone/>
            </a:pPr>
            <a:r>
              <a:rPr lang="en-US" sz="2400" dirty="0">
                <a:solidFill>
                  <a:schemeClr val="tx1"/>
                </a:solidFill>
              </a:rPr>
              <a:t>3. Those who have obeyed and then erred from the truth.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Restore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Galatians 6</a:t>
            </a:r>
          </a:p>
          <a:p>
            <a:pPr marL="339725" indent="-339725">
              <a:buNone/>
            </a:pPr>
            <a:r>
              <a:rPr lang="en-US" sz="2400" dirty="0">
                <a:solidFill>
                  <a:schemeClr val="tx1"/>
                </a:solidFill>
              </a:rPr>
              <a:t>4. Do not become </a:t>
            </a:r>
            <a:r>
              <a:rPr lang="en-US" sz="2400" i="1" dirty="0">
                <a:solidFill>
                  <a:schemeClr val="tx1"/>
                </a:solidFill>
              </a:rPr>
              <a:t>“</a:t>
            </a:r>
            <a:r>
              <a:rPr lang="en-US" sz="2400" b="1" i="1" dirty="0">
                <a:solidFill>
                  <a:schemeClr val="tx1"/>
                </a:solidFill>
              </a:rPr>
              <a:t>Weary</a:t>
            </a:r>
            <a:r>
              <a:rPr lang="en-US" sz="2400" i="1" dirty="0">
                <a:solidFill>
                  <a:schemeClr val="tx1"/>
                </a:solidFill>
              </a:rPr>
              <a:t> …”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Galatians 6:9;</a:t>
            </a:r>
            <a:br>
              <a:rPr lang="en-US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2 Thessalonians 3:13; Hebrews 12:3; Revelation 2:3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189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550663"/>
            <a:ext cx="8115300" cy="2650597"/>
          </a:xfrm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The</a:t>
            </a:r>
            <a:r>
              <a:rPr lang="en-US" sz="2400" i="1" dirty="0">
                <a:solidFill>
                  <a:schemeClr val="tx1"/>
                </a:solidFill>
              </a:rPr>
              <a:t> laborer’s </a:t>
            </a:r>
            <a:r>
              <a:rPr lang="en-US" sz="2400" dirty="0">
                <a:solidFill>
                  <a:schemeClr val="tx1"/>
                </a:solidFill>
              </a:rPr>
              <a:t>are those entrusted to take God’s message which will convict and convert them to God’s spiritual way of thinking and living.</a:t>
            </a:r>
          </a:p>
          <a:p>
            <a:r>
              <a:rPr lang="en-US" sz="2400" dirty="0">
                <a:solidFill>
                  <a:schemeClr val="tx1"/>
                </a:solidFill>
              </a:rPr>
              <a:t>If their work was successful, many other workers would go out because each disciple has an obligation to go </a:t>
            </a:r>
            <a:r>
              <a:rPr lang="en-US" sz="2400" i="1" dirty="0">
                <a:solidFill>
                  <a:schemeClr val="tx1"/>
                </a:solidFill>
              </a:rPr>
              <a:t>“everywhere preaching the word”</a:t>
            </a:r>
            <a:r>
              <a:rPr lang="en-US" sz="2400" dirty="0">
                <a:solidFill>
                  <a:schemeClr val="tx1"/>
                </a:solidFill>
              </a:rPr>
              <a:t> (Acts 8:4; cf. 2 Timothy 2:2; Acts 6:7).</a:t>
            </a:r>
          </a:p>
        </p:txBody>
      </p:sp>
    </p:spTree>
    <p:extLst>
      <p:ext uri="{BB962C8B-B14F-4D97-AF65-F5344CB8AC3E}">
        <p14:creationId xmlns:p14="http://schemas.microsoft.com/office/powerpoint/2010/main" val="308637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939" y="1752599"/>
            <a:ext cx="8309236" cy="4971104"/>
          </a:xfrm>
        </p:spPr>
        <p:txBody>
          <a:bodyPr wrap="square">
            <a:spAutoFit/>
          </a:bodyPr>
          <a:lstStyle/>
          <a:p>
            <a:pPr eaLnBrk="1" hangingPunct="1">
              <a:buFont typeface="Wingdings" pitchFamily="2" charset="2"/>
              <a:buChar char="Ø"/>
            </a:pPr>
            <a:r>
              <a:rPr lang="en-US" sz="3200" b="1" u="sng" dirty="0">
                <a:solidFill>
                  <a:schemeClr val="tx1"/>
                </a:solidFill>
              </a:rPr>
              <a:t>Our job – not to convert, but teach. </a:t>
            </a:r>
            <a:br>
              <a:rPr lang="en-US" sz="3200" b="1" u="sng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b="1" i="1" dirty="0">
                <a:solidFill>
                  <a:schemeClr val="tx1"/>
                </a:solidFill>
              </a:rPr>
              <a:t>In season and out of season</a:t>
            </a:r>
            <a:r>
              <a:rPr lang="en-US" sz="2800" i="1" dirty="0">
                <a:solidFill>
                  <a:schemeClr val="tx1"/>
                </a:solidFill>
              </a:rPr>
              <a:t>.”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</a:rPr>
              <a:t>2 Timothy 4:2</a:t>
            </a:r>
            <a:endParaRPr lang="en-US" sz="3200" b="1" u="sng" dirty="0">
              <a:solidFill>
                <a:schemeClr val="tx1"/>
              </a:solidFill>
            </a:endParaRPr>
          </a:p>
          <a:p>
            <a:pPr lvl="1" eaLnBrk="1" hangingPunct="1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Command is to teach.</a:t>
            </a:r>
            <a:r>
              <a:rPr lang="en-US" sz="3200" i="0" dirty="0">
                <a:solidFill>
                  <a:schemeClr val="tx1"/>
                </a:solidFill>
              </a:rPr>
              <a:t> </a:t>
            </a:r>
            <a:r>
              <a:rPr lang="en-US" sz="3200" b="1" i="0" dirty="0">
                <a:solidFill>
                  <a:schemeClr val="tx1"/>
                </a:solidFill>
              </a:rPr>
              <a:t>Mark 16:15</a:t>
            </a:r>
          </a:p>
          <a:p>
            <a:pPr lvl="1" eaLnBrk="1" hangingPunct="1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Even they if don’t listen – we must do our job!</a:t>
            </a:r>
            <a:r>
              <a:rPr lang="en-US" sz="3200" i="0" dirty="0">
                <a:solidFill>
                  <a:schemeClr val="tx1"/>
                </a:solidFill>
              </a:rPr>
              <a:t> </a:t>
            </a:r>
            <a:r>
              <a:rPr lang="en-US" sz="3200" b="1" i="0" dirty="0">
                <a:solidFill>
                  <a:schemeClr val="tx1"/>
                </a:solidFill>
              </a:rPr>
              <a:t>Ezekiel 2:8ff ;3:16-21; Isaiah 50:4-9; Jeremiah 9:1ff</a:t>
            </a:r>
          </a:p>
          <a:p>
            <a:pPr lvl="1" eaLnBrk="1" hangingPunct="1"/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i="1" dirty="0">
                <a:solidFill>
                  <a:schemeClr val="tx1"/>
                </a:solidFill>
              </a:rPr>
              <a:t>Jesus taught – many turned away.</a:t>
            </a:r>
            <a:r>
              <a:rPr lang="en-US" sz="3200" b="1" i="0" dirty="0">
                <a:solidFill>
                  <a:schemeClr val="tx1"/>
                </a:solidFill>
              </a:rPr>
              <a:t> John 1:11-12</a:t>
            </a:r>
          </a:p>
          <a:p>
            <a:pPr lvl="1" eaLnBrk="1" hangingPunct="1"/>
            <a:r>
              <a:rPr lang="en-US" sz="3200" dirty="0">
                <a:solidFill>
                  <a:schemeClr val="tx1"/>
                </a:solidFill>
              </a:rPr>
              <a:t> Crowds rejected the apostles.</a:t>
            </a:r>
            <a:r>
              <a:rPr lang="en-US" sz="3200" i="0" dirty="0">
                <a:solidFill>
                  <a:schemeClr val="tx1"/>
                </a:solidFill>
              </a:rPr>
              <a:t> </a:t>
            </a:r>
            <a:r>
              <a:rPr lang="en-US" sz="3200" b="1" i="0" dirty="0">
                <a:solidFill>
                  <a:schemeClr val="tx1"/>
                </a:solidFill>
              </a:rPr>
              <a:t>Acts 13:45; 17:32; cf. 2 Corinthians 11:23ff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57224" y="238036"/>
            <a:ext cx="74314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mpact"/>
                <a:ea typeface="+mn-ea"/>
                <a:cs typeface="+mn-cs"/>
              </a:rPr>
              <a:t>The Mission and Return of the Seventy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mpact"/>
                <a:ea typeface="+mn-ea"/>
                <a:cs typeface="+mn-cs"/>
              </a:rPr>
              <a:t>(Luke 10:1-24)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0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0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80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7224" y="1788418"/>
            <a:ext cx="8191499" cy="2444836"/>
          </a:xfr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Luke 10:3, </a:t>
            </a:r>
            <a:r>
              <a:rPr lang="en-US" sz="2400" i="1" dirty="0">
                <a:solidFill>
                  <a:schemeClr val="tx1"/>
                </a:solidFill>
              </a:rPr>
              <a:t>“Go your ways; behold, I send you forth as </a:t>
            </a:r>
            <a:r>
              <a:rPr lang="en-US" sz="3200" b="1" i="1" dirty="0">
                <a:solidFill>
                  <a:schemeClr val="tx1"/>
                </a:solidFill>
              </a:rPr>
              <a:t>lambs</a:t>
            </a:r>
            <a:r>
              <a:rPr lang="en-US" sz="2400" i="1" dirty="0">
                <a:solidFill>
                  <a:schemeClr val="tx1"/>
                </a:solidFill>
              </a:rPr>
              <a:t> in the midst of </a:t>
            </a:r>
            <a:r>
              <a:rPr lang="en-US" sz="3200" b="1" i="1" dirty="0">
                <a:solidFill>
                  <a:schemeClr val="tx1"/>
                </a:solidFill>
              </a:rPr>
              <a:t>wolves</a:t>
            </a:r>
            <a:r>
              <a:rPr lang="en-US" sz="2400" i="1" dirty="0">
                <a:solidFill>
                  <a:schemeClr val="tx1"/>
                </a:solidFill>
              </a:rPr>
              <a:t>.”</a:t>
            </a:r>
          </a:p>
          <a:p>
            <a:pPr lvl="1"/>
            <a:r>
              <a:rPr lang="en-US" sz="2400" i="0" dirty="0">
                <a:solidFill>
                  <a:schemeClr val="tx1"/>
                </a:solidFill>
              </a:rPr>
              <a:t>Matthew 10:16 – </a:t>
            </a:r>
            <a:r>
              <a:rPr lang="en-US" sz="2400" i="1" dirty="0">
                <a:solidFill>
                  <a:schemeClr val="tx1"/>
                </a:solidFill>
              </a:rPr>
              <a:t>Same instructions given to the 12.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i="0" dirty="0">
                <a:solidFill>
                  <a:schemeClr val="tx1"/>
                </a:solidFill>
              </a:rPr>
              <a:t>Their opponents are seen as ferocious, savage wolves ready to devour them (cf. Matthew 7:15; John 10:12; Acts 20:29).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657224" y="238036"/>
            <a:ext cx="74314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mpact"/>
                <a:ea typeface="+mn-ea"/>
                <a:cs typeface="+mn-cs"/>
              </a:rPr>
              <a:t>The Mission and Return of the Seventy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Impact"/>
                <a:ea typeface="+mn-ea"/>
                <a:cs typeface="+mn-cs"/>
              </a:rPr>
              <a:t>(Luke 10:1-24)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9DC14C-A1AB-48A3-B6A1-B7A7BF1CE6ED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240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742" y="1428112"/>
            <a:ext cx="8427563" cy="5401479"/>
          </a:xfrm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Luke 10:4-9,</a:t>
            </a:r>
            <a:r>
              <a:rPr lang="en-US" sz="230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“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Carry no purse, no wallet, no shoes; and salute no man on the way.</a:t>
            </a:r>
            <a:r>
              <a:rPr lang="en-US" sz="23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into whatsoever house ye shall enter, first say, Peace (be) to this house.</a:t>
            </a:r>
            <a:r>
              <a:rPr lang="en-US" sz="23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if a </a:t>
            </a:r>
            <a:r>
              <a:rPr lang="en-US" sz="2300" b="1" i="1" u="sng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son of peace</a:t>
            </a:r>
            <a:r>
              <a:rPr lang="en-US" sz="2300" b="1" i="1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be there, your peace shall rest upon him: but if not, it shall turn to you again.</a:t>
            </a:r>
            <a:r>
              <a:rPr lang="en-US" sz="23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in that same house </a:t>
            </a:r>
            <a:r>
              <a:rPr lang="en-US" sz="2300" b="1" i="1" u="sng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remain</a:t>
            </a:r>
            <a:r>
              <a:rPr lang="en-US" sz="2300" i="1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,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eating and drinking such things as they give</a:t>
            </a:r>
            <a:r>
              <a:rPr lang="en-US" sz="23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: </a:t>
            </a:r>
            <a:r>
              <a:rPr lang="en-US" sz="2300" b="1" i="1" u="sng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for the laborer is worthy of his hire</a:t>
            </a:r>
            <a:r>
              <a:rPr lang="en-US" sz="23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r>
              <a:rPr lang="en-US" sz="2300" i="1" dirty="0">
                <a:solidFill>
                  <a:schemeClr val="tx1"/>
                </a:solidFill>
                <a:latin typeface="Trebuchet MS" panose="020B0603020202020204" pitchFamily="34" charset="0"/>
              </a:rPr>
              <a:t>”</a:t>
            </a:r>
            <a:endParaRPr lang="en-US" sz="2300" b="0" i="1" u="none" strike="noStrike" baseline="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Do’s and Don’ts … cf. the list given to the apostles. (cf. Luke 9:3; Matthew 10:9-13)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A</a:t>
            </a:r>
            <a:r>
              <a:rPr lang="en-US" sz="2300" i="1" dirty="0">
                <a:solidFill>
                  <a:schemeClr val="tx1"/>
                </a:solidFill>
                <a:latin typeface="Trebuchet MS" panose="020B0603020202020204" pitchFamily="34" charset="0"/>
              </a:rPr>
              <a:t> “</a:t>
            </a:r>
            <a:r>
              <a:rPr lang="en-US" sz="23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son of peace</a:t>
            </a:r>
            <a:r>
              <a:rPr lang="en-US" sz="2300" i="1" dirty="0">
                <a:solidFill>
                  <a:schemeClr val="tx1"/>
                </a:solidFill>
                <a:latin typeface="Trebuchet MS" panose="020B0603020202020204" pitchFamily="34" charset="0"/>
              </a:rPr>
              <a:t>” </a:t>
            </a:r>
            <a:r>
              <a:rPr lang="en-US" sz="23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was a person of sincere faith, a man willing to receive the Lord’s messengers, a man who wants spiritual peace with God.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</a:t>
            </a:r>
            <a:r>
              <a:rPr lang="en-US" sz="2300" b="1" i="1" dirty="0">
                <a:solidFill>
                  <a:schemeClr val="tx1"/>
                </a:solidFill>
                <a:latin typeface="Trebuchet MS" panose="020B0603020202020204" pitchFamily="34" charset="0"/>
              </a:rPr>
              <a:t>The laborer is worthy of his hire</a:t>
            </a:r>
            <a:r>
              <a:rPr lang="en-US" sz="2300" i="1" dirty="0">
                <a:solidFill>
                  <a:schemeClr val="tx1"/>
                </a:solidFill>
                <a:latin typeface="Trebuchet MS" panose="020B0603020202020204" pitchFamily="34" charset="0"/>
              </a:rPr>
              <a:t>”</a:t>
            </a:r>
            <a:r>
              <a:rPr lang="en-US" sz="230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300" b="1" dirty="0">
                <a:solidFill>
                  <a:schemeClr val="tx1"/>
                </a:solidFill>
                <a:latin typeface="Trebuchet MS" panose="020B0603020202020204" pitchFamily="34" charset="0"/>
              </a:rPr>
              <a:t>(1 Timothy 5:17-18; see Deuteronomy 25:4; Leviticus 19:13; 1 Corinthians 9:4, 7-9, 14).</a:t>
            </a:r>
          </a:p>
        </p:txBody>
      </p:sp>
    </p:spTree>
    <p:extLst>
      <p:ext uri="{BB962C8B-B14F-4D97-AF65-F5344CB8AC3E}">
        <p14:creationId xmlns:p14="http://schemas.microsoft.com/office/powerpoint/2010/main" val="245536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360168"/>
          </a:xfrm>
        </p:spPr>
        <p:txBody>
          <a:bodyPr>
            <a:spAutoFit/>
          </a:bodyPr>
          <a:lstStyle/>
          <a:p>
            <a:pPr algn="l"/>
            <a:r>
              <a:rPr lang="en-US" sz="24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Luke 10:4-9</a:t>
            </a:r>
            <a:r>
              <a:rPr lang="en-US" sz="240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, </a:t>
            </a:r>
            <a:r>
              <a:rPr lang="en-US" sz="240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“</a:t>
            </a:r>
            <a:r>
              <a:rPr lang="en-US" sz="24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Go not from house to house.</a:t>
            </a:r>
            <a:r>
              <a:rPr lang="en-US" sz="2400" b="1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 </a:t>
            </a:r>
            <a:r>
              <a:rPr lang="en-US" sz="24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into whatsoever city ye enter, and they receive you, </a:t>
            </a:r>
            <a:r>
              <a:rPr lang="en-US" sz="2400" i="1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eat such things as are set before you: </a:t>
            </a:r>
            <a:r>
              <a:rPr lang="en-US" sz="2400" b="1" i="1" u="sng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and heal the sick that are therein, and say unto them, The kingdom of God is come nigh unto you</a:t>
            </a:r>
            <a:r>
              <a:rPr lang="en-US" sz="2400" b="1" i="1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.</a:t>
            </a:r>
            <a:r>
              <a:rPr lang="en-US" sz="1800" b="0" i="1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”</a:t>
            </a:r>
          </a:p>
          <a:p>
            <a:pPr marL="0" indent="0" algn="l">
              <a:buNone/>
            </a:pPr>
            <a:endParaRPr lang="en-US" sz="2400" b="0" u="none" strike="noStrike" baseline="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r>
              <a:rPr lang="en-US" sz="24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Healings were signs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. (Mark 16:17-20; 2 Corinthians 12:12; Hebrews 2:3-4).</a:t>
            </a:r>
            <a:endParaRPr lang="en-US" sz="2400" b="0" u="none" strike="noStrike" baseline="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pPr lvl="1"/>
            <a:r>
              <a:rPr lang="en-US" sz="20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They would establish the authority to preach and the power behind the message that informed the populace that the kingdom of God is come nigh to you. (Matthew 3:2; 4:17;</a:t>
            </a:r>
            <a:br>
              <a:rPr lang="en-US" sz="20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US" sz="2000" b="0" u="none" strike="noStrike" baseline="0" dirty="0">
                <a:solidFill>
                  <a:schemeClr val="tx1"/>
                </a:solidFill>
                <a:latin typeface="Trebuchet MS" panose="020B0603020202020204" pitchFamily="34" charset="0"/>
              </a:rPr>
              <a:t>Mark 9:1; Acts 2)</a:t>
            </a:r>
          </a:p>
        </p:txBody>
      </p:sp>
    </p:spTree>
    <p:extLst>
      <p:ext uri="{BB962C8B-B14F-4D97-AF65-F5344CB8AC3E}">
        <p14:creationId xmlns:p14="http://schemas.microsoft.com/office/powerpoint/2010/main" val="422563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4398255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10:10-11,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“But into whatsoever city ye shall enter, and </a:t>
            </a:r>
            <a:r>
              <a:rPr lang="en-US" sz="2400" b="1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they receive you not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, go out into the streets thereof and say, Even the dust from your city, that cleaveth to our feet, we wipe off against you …”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Many would reject the Messiah and His kingdom.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See the instructions to the apostles.</a:t>
            </a:r>
            <a:r>
              <a:rPr lang="en-US" sz="2400" i="0" dirty="0">
                <a:solidFill>
                  <a:schemeClr val="tx1"/>
                </a:solidFill>
                <a:latin typeface="Trebuchet MS" panose="020B0603020202020204" pitchFamily="34" charset="0"/>
              </a:rPr>
              <a:t> (Luke 9:5; </a:t>
            </a:r>
            <a:br>
              <a:rPr lang="en-US" sz="2400" i="0" dirty="0">
                <a:solidFill>
                  <a:schemeClr val="tx1"/>
                </a:solidFill>
                <a:latin typeface="Trebuchet MS" panose="020B0603020202020204" pitchFamily="34" charset="0"/>
              </a:rPr>
            </a:br>
            <a:r>
              <a:rPr lang="en-US" sz="2400" i="0" dirty="0">
                <a:solidFill>
                  <a:schemeClr val="tx1"/>
                </a:solidFill>
                <a:latin typeface="Trebuchet MS" panose="020B0603020202020204" pitchFamily="34" charset="0"/>
              </a:rPr>
              <a:t>Matthew 10:14; Mark 6:14).</a:t>
            </a:r>
          </a:p>
          <a:p>
            <a:pPr lvl="1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cf. Paul at Antioch in Pisidia.</a:t>
            </a:r>
            <a:r>
              <a:rPr lang="en-US" sz="2400" i="0" dirty="0">
                <a:solidFill>
                  <a:schemeClr val="tx1"/>
                </a:solidFill>
                <a:latin typeface="Trebuchet MS" panose="020B0603020202020204" pitchFamily="34" charset="0"/>
              </a:rPr>
              <a:t> (Acts 13:51)</a:t>
            </a:r>
          </a:p>
          <a:p>
            <a:pPr marL="397764" lvl="1" indent="0">
              <a:buNone/>
            </a:pPr>
            <a:endParaRPr lang="en-US" sz="2400" dirty="0">
              <a:solidFill>
                <a:schemeClr val="tx1"/>
              </a:solidFill>
              <a:latin typeface="Trebuchet MS" panose="020B0603020202020204" pitchFamily="34" charset="0"/>
            </a:endParaRPr>
          </a:p>
          <a:p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10:11,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“… nevertheless know this, </a:t>
            </a:r>
            <a:r>
              <a:rPr lang="en-US" sz="2400" b="1" i="1" u="sng" dirty="0">
                <a:solidFill>
                  <a:schemeClr val="tx1"/>
                </a:solidFill>
                <a:latin typeface="Trebuchet MS" panose="020B0603020202020204" pitchFamily="34" charset="0"/>
              </a:rPr>
              <a:t>that the kingdom of God is come nigh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18471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484674"/>
            <a:ext cx="8115300" cy="3627019"/>
          </a:xfrm>
        </p:spPr>
        <p:txBody>
          <a:bodyPr>
            <a:spAutoFit/>
          </a:bodyPr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Luke 10:12, </a:t>
            </a:r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“I say unto you, it shall be more tolerable in that day for Sodom, than for that city.”</a:t>
            </a:r>
          </a:p>
          <a:p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Note:</a:t>
            </a:r>
            <a:r>
              <a:rPr lang="en-US" sz="2400" dirty="0">
                <a:solidFill>
                  <a:schemeClr val="tx1"/>
                </a:solidFill>
                <a:latin typeface="Trebuchet MS" panose="020B0603020202020204" pitchFamily="34" charset="0"/>
              </a:rPr>
              <a:t> Genesis 13:13; 19:9,13; Matthew 10:15; 11:24</a:t>
            </a:r>
          </a:p>
          <a:p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Contrast: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It was one thing for the Sodomites to live in sin and be judged.</a:t>
            </a:r>
          </a:p>
          <a:p>
            <a:pPr lvl="1"/>
            <a:r>
              <a:rPr lang="en-US" sz="2400" i="1" dirty="0">
                <a:solidFill>
                  <a:schemeClr val="tx1"/>
                </a:solidFill>
                <a:latin typeface="Trebuchet MS" panose="020B0603020202020204" pitchFamily="34" charset="0"/>
              </a:rPr>
              <a:t>It is another to live in sin, have the opportunity to be saved by faith in Jesus, and then be judged because of rejecting God’s grace.</a:t>
            </a:r>
            <a:r>
              <a:rPr lang="en-US" sz="2400" i="0" dirty="0">
                <a:solidFill>
                  <a:schemeClr val="tx1"/>
                </a:solidFill>
                <a:latin typeface="Trebuchet MS" panose="020B0603020202020204" pitchFamily="34" charset="0"/>
              </a:rPr>
              <a:t> (cf. Luke 12:47ff)</a:t>
            </a:r>
          </a:p>
        </p:txBody>
      </p:sp>
    </p:spTree>
    <p:extLst>
      <p:ext uri="{BB962C8B-B14F-4D97-AF65-F5344CB8AC3E}">
        <p14:creationId xmlns:p14="http://schemas.microsoft.com/office/powerpoint/2010/main" val="219087031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1566</Words>
  <Application>Microsoft Office PowerPoint</Application>
  <PresentationFormat>On-screen Show (4:3)</PresentationFormat>
  <Paragraphs>75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Franklin Gothic Book</vt:lpstr>
      <vt:lpstr>Impact</vt:lpstr>
      <vt:lpstr>Trebuchet MS</vt:lpstr>
      <vt:lpstr>Wingdings</vt:lpstr>
      <vt:lpstr>Crop</vt:lpstr>
      <vt:lpstr>Lesson 14: Further Activities in Jerusalem and Judea</vt:lpstr>
      <vt:lpstr>The Mission and Return of the Seventy (Luke 10:1-24)</vt:lpstr>
      <vt:lpstr>The Mission and Return of the Seventy (Luke 10:1-24)</vt:lpstr>
      <vt:lpstr>PowerPoint Presentation</vt:lpstr>
      <vt:lpstr>PowerPoint Presentation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(4-7-21)</dc:title>
  <dc:creator>mgalloway2715@gmail.com</dc:creator>
  <cp:lastModifiedBy>Richard Lidh</cp:lastModifiedBy>
  <cp:revision>17</cp:revision>
  <cp:lastPrinted>2021-04-10T22:37:14Z</cp:lastPrinted>
  <dcterms:created xsi:type="dcterms:W3CDTF">2021-03-31T20:31:17Z</dcterms:created>
  <dcterms:modified xsi:type="dcterms:W3CDTF">2021-04-10T22:37:18Z</dcterms:modified>
</cp:coreProperties>
</file>